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87"/>
  </p:notesMasterIdLst>
  <p:handoutMasterIdLst>
    <p:handoutMasterId r:id="rId88"/>
  </p:handoutMasterIdLst>
  <p:sldIdLst>
    <p:sldId id="256" r:id="rId2"/>
    <p:sldId id="423" r:id="rId3"/>
    <p:sldId id="574" r:id="rId4"/>
    <p:sldId id="536" r:id="rId5"/>
    <p:sldId id="537" r:id="rId6"/>
    <p:sldId id="502" r:id="rId7"/>
    <p:sldId id="538" r:id="rId8"/>
    <p:sldId id="539" r:id="rId9"/>
    <p:sldId id="568" r:id="rId10"/>
    <p:sldId id="540" r:id="rId11"/>
    <p:sldId id="541" r:id="rId12"/>
    <p:sldId id="551" r:id="rId13"/>
    <p:sldId id="542" r:id="rId14"/>
    <p:sldId id="543" r:id="rId15"/>
    <p:sldId id="545" r:id="rId16"/>
    <p:sldId id="546" r:id="rId17"/>
    <p:sldId id="576" r:id="rId18"/>
    <p:sldId id="547" r:id="rId19"/>
    <p:sldId id="548" r:id="rId20"/>
    <p:sldId id="549" r:id="rId21"/>
    <p:sldId id="550" r:id="rId22"/>
    <p:sldId id="578" r:id="rId23"/>
    <p:sldId id="579" r:id="rId24"/>
    <p:sldId id="580" r:id="rId25"/>
    <p:sldId id="581" r:id="rId26"/>
    <p:sldId id="552" r:id="rId27"/>
    <p:sldId id="567" r:id="rId28"/>
    <p:sldId id="569" r:id="rId29"/>
    <p:sldId id="570" r:id="rId30"/>
    <p:sldId id="571" r:id="rId31"/>
    <p:sldId id="415" r:id="rId32"/>
    <p:sldId id="416" r:id="rId33"/>
    <p:sldId id="417" r:id="rId34"/>
    <p:sldId id="418" r:id="rId35"/>
    <p:sldId id="419" r:id="rId36"/>
    <p:sldId id="420" r:id="rId37"/>
    <p:sldId id="421" r:id="rId38"/>
    <p:sldId id="553" r:id="rId39"/>
    <p:sldId id="555" r:id="rId40"/>
    <p:sldId id="556" r:id="rId41"/>
    <p:sldId id="557" r:id="rId42"/>
    <p:sldId id="558" r:id="rId43"/>
    <p:sldId id="559" r:id="rId44"/>
    <p:sldId id="560" r:id="rId45"/>
    <p:sldId id="561" r:id="rId46"/>
    <p:sldId id="562" r:id="rId47"/>
    <p:sldId id="563" r:id="rId48"/>
    <p:sldId id="564" r:id="rId49"/>
    <p:sldId id="565" r:id="rId50"/>
    <p:sldId id="566" r:id="rId51"/>
    <p:sldId id="554" r:id="rId52"/>
    <p:sldId id="503" r:id="rId53"/>
    <p:sldId id="504" r:id="rId54"/>
    <p:sldId id="505" r:id="rId55"/>
    <p:sldId id="425" r:id="rId56"/>
    <p:sldId id="507" r:id="rId57"/>
    <p:sldId id="427" r:id="rId58"/>
    <p:sldId id="428" r:id="rId59"/>
    <p:sldId id="508" r:id="rId60"/>
    <p:sldId id="509" r:id="rId61"/>
    <p:sldId id="510" r:id="rId62"/>
    <p:sldId id="512" r:id="rId63"/>
    <p:sldId id="513" r:id="rId64"/>
    <p:sldId id="514" r:id="rId65"/>
    <p:sldId id="515" r:id="rId66"/>
    <p:sldId id="516" r:id="rId67"/>
    <p:sldId id="517" r:id="rId68"/>
    <p:sldId id="518" r:id="rId69"/>
    <p:sldId id="519" r:id="rId70"/>
    <p:sldId id="521" r:id="rId71"/>
    <p:sldId id="522" r:id="rId72"/>
    <p:sldId id="523" r:id="rId73"/>
    <p:sldId id="524" r:id="rId74"/>
    <p:sldId id="525" r:id="rId75"/>
    <p:sldId id="526" r:id="rId76"/>
    <p:sldId id="527" r:id="rId77"/>
    <p:sldId id="528" r:id="rId78"/>
    <p:sldId id="529" r:id="rId79"/>
    <p:sldId id="530" r:id="rId80"/>
    <p:sldId id="531" r:id="rId81"/>
    <p:sldId id="532" r:id="rId82"/>
    <p:sldId id="533" r:id="rId83"/>
    <p:sldId id="451" r:id="rId84"/>
    <p:sldId id="520" r:id="rId85"/>
    <p:sldId id="422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7" autoAdjust="0"/>
    <p:restoredTop sz="92157" autoAdjust="0"/>
  </p:normalViewPr>
  <p:slideViewPr>
    <p:cSldViewPr snapToGrid="0" snapToObjects="1">
      <p:cViewPr varScale="1">
        <p:scale>
          <a:sx n="97" d="100"/>
          <a:sy n="97" d="100"/>
        </p:scale>
        <p:origin x="12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07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1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5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3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6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05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47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0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2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1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67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62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(foo,3) (foo,4) (</a:t>
            </a:r>
            <a:r>
              <a:rPr lang="en-US" dirty="0" err="1"/>
              <a:t>baz</a:t>
            </a:r>
            <a:r>
              <a:rPr lang="en-US" dirty="0"/>
              <a:t>, 2) (</a:t>
            </a:r>
            <a:r>
              <a:rPr lang="en-US" dirty="0" err="1"/>
              <a:t>baz</a:t>
            </a:r>
            <a:r>
              <a:rPr lang="en-US" dirty="0"/>
              <a:t>, 3) (bar, 1) (bar, 2)    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85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joins on ID = 2 and 4, no match for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48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Union of IDs --- 1, 2, 4, 5, 6, 7   ---&gt;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5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2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8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6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45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6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62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821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21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51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67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3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16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had </a:t>
            </a:r>
            <a:r>
              <a:rPr lang="en-US" dirty="0" err="1"/>
              <a:t>treatmeants</a:t>
            </a:r>
            <a:r>
              <a:rPr lang="en-US" dirty="0"/>
              <a:t> C, D, E,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64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89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9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85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9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41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63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66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85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823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#6 – 09/17/2020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7620000" cy="750757"/>
          </a:xfrm>
        </p:spPr>
        <p:txBody>
          <a:bodyPr/>
          <a:lstStyle/>
          <a:p>
            <a:r>
              <a:rPr lang="en-US" dirty="0"/>
              <a:t>Select only some of the rows, or some of the columns, or </a:t>
            </a:r>
            <a:r>
              <a:rPr lang="en-US"/>
              <a:t>a combination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800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357" y="4530110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27580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1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511359" y="5025369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113251" y="4519956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1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2. Aggregate/Reduce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/>
              <a:t>Combine values across a column into a single value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7246" y="413174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198199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950431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65916" y="3136472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98199" y="3540571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026631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11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00" y="5258915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</p:spTree>
    <p:extLst>
      <p:ext uri="{BB962C8B-B14F-4D97-AF65-F5344CB8AC3E}">
        <p14:creationId xmlns:p14="http://schemas.microsoft.com/office/powerpoint/2010/main" val="39340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3.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0" y="1703016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800" y="3052198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580259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856046" y="3052198"/>
          <a:ext cx="3883220" cy="2039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061763" y="4022188"/>
            <a:ext cx="530155" cy="49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1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657154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689652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9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46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407821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53554" y="2719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80733" y="327485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3921" y="155300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8863" y="52506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</p:spTree>
    <p:extLst>
      <p:ext uri="{BB962C8B-B14F-4D97-AF65-F5344CB8AC3E}">
        <p14:creationId xmlns:p14="http://schemas.microsoft.com/office/powerpoint/2010/main" val="4191079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368970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‘A’, ‘B</a:t>
            </a:r>
            <a:r>
              <a:rPr lang="en-US" dirty="0"/>
              <a:t>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27548" y="522050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35809" y="87324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04935" y="333067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= foo, B </a:t>
            </a:r>
            <a:r>
              <a:rPr lang="en-US" dirty="0"/>
              <a:t>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2469" y="161140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= bar, B 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1772" y="529972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</p:spTree>
    <p:extLst>
      <p:ext uri="{BB962C8B-B14F-4D97-AF65-F5344CB8AC3E}">
        <p14:creationId xmlns:p14="http://schemas.microsoft.com/office/powerpoint/2010/main" val="423009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one aggregate</a:t>
            </a:r>
          </a:p>
          <a:p>
            <a:r>
              <a:rPr lang="en-US" dirty="0"/>
              <a:t>Per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300231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5964" y="1527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266795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4334298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300231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773143" y="315558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6331" y="143373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81273" y="513134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7517381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639741" y="9637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69781" y="334246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41393" y="17397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847871" y="478598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639741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7639741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7639741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473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54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12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93907" y="5600012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4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32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</a:t>
            </a:r>
          </a:p>
          <a:p>
            <a:r>
              <a:rPr lang="en-US" dirty="0"/>
              <a:t>As a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069255" y="5968872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4245890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68250" y="26101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8290" y="350711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69902" y="19044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76380" y="495062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4368250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4368250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4368250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6828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5780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06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6. Union/Intersection/Difference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222502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04411" y="306109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6487477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974263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41706" y="4796852"/>
            <a:ext cx="6209191" cy="19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IDs may be treated in different ways, resulting in somewhat different behaviors</a:t>
            </a:r>
          </a:p>
        </p:txBody>
      </p:sp>
    </p:spTree>
    <p:extLst>
      <p:ext uri="{BB962C8B-B14F-4D97-AF65-F5344CB8AC3E}">
        <p14:creationId xmlns:p14="http://schemas.microsoft.com/office/powerpoint/2010/main" val="121434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7288483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859722" y="2468668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737969" y="2650894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332023" y="3582650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6269" y="317791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706" y="4718122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78417" cy="4778829"/>
          </a:xfrm>
        </p:spPr>
        <p:txBody>
          <a:bodyPr>
            <a:normAutofit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/fall2020/cmsc320</a:t>
            </a:r>
            <a:endParaRPr lang="en-US" dirty="0"/>
          </a:p>
          <a:p>
            <a:endParaRPr lang="en-US" b="0" dirty="0"/>
          </a:p>
          <a:p>
            <a:r>
              <a:rPr lang="en-US" dirty="0"/>
              <a:t>Office hours are posted!  (Finally!)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1 is out now</a:t>
            </a:r>
            <a:r>
              <a:rPr lang="en-US" b="0" dirty="0"/>
              <a:t>.  </a:t>
            </a:r>
            <a:r>
              <a:rPr lang="en-US" dirty="0"/>
              <a:t>(Worth 10% of grade, as are each of the four projects.)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 is on course website @ cmsc320.github.io, also ELMS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Third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this upcoming Tuesday at noon; on ELMS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8817481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r>
              <a:rPr lang="en-US" dirty="0"/>
              <a:t>	Three variants: LEFT, RIGHT, FULL</a:t>
            </a:r>
          </a:p>
          <a:p>
            <a:r>
              <a:rPr lang="en-US" dirty="0"/>
              <a:t>	SQL Terminology -- Pandas has these operations as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5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123680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945231" y="3932368"/>
          <a:ext cx="2656523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595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227" y="4778697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</p:spTree>
    <p:extLst>
      <p:ext uri="{BB962C8B-B14F-4D97-AF65-F5344CB8AC3E}">
        <p14:creationId xmlns:p14="http://schemas.microsoft.com/office/powerpoint/2010/main" val="264233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Tables: A simple, common 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Subsumes a set of “strings” </a:t>
            </a:r>
            <a:r>
              <a:rPr lang="mr-IN" dirty="0"/>
              <a:t>–</a:t>
            </a:r>
            <a:r>
              <a:rPr lang="en-US" dirty="0"/>
              <a:t> a common input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Select, Map, Aggregate, Reduce, Join/Merge, Union/</a:t>
            </a:r>
            <a:r>
              <a:rPr lang="en-US" dirty="0" err="1"/>
              <a:t>Concat</a:t>
            </a:r>
            <a:r>
              <a:rPr lang="en-US" dirty="0"/>
              <a:t>, Group By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In a given system/language, the operations may be named differently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E.g., SQL uses “join”, whereas Pandas uses “merge”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Subtle variations in the definitions, especially for more complex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1331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5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pic>
        <p:nvPicPr>
          <p:cNvPr id="3" name="TPChart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094" y="4302176"/>
            <a:ext cx="3129405" cy="244152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Group By ‘A’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7460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838" y="4542020"/>
            <a:ext cx="2739661" cy="220168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 dirty="0">
                <a:solidFill>
                  <a:srgbClr val="FF0000"/>
                </a:solidFill>
                <a:ea typeface="MS PGothic" charset="-128"/>
              </a:rPr>
              <a:t>How many groups in the answer?</a:t>
            </a: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‘A’, ‘B’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82843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2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75557" y="869430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059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>
            <a:normAutofit fontScale="90000"/>
          </a:bodyPr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71047" y="81672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5771" y="2985796"/>
            <a:ext cx="3530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OUTER JOIN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All IDs will be present in the answer</a:t>
            </a:r>
          </a:p>
          <a:p>
            <a:r>
              <a:rPr lang="en-US" dirty="0"/>
              <a:t>With </a:t>
            </a:r>
            <a:r>
              <a:rPr lang="en-US" dirty="0" err="1"/>
              <a:t>NaNs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14000" y="297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8575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7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Written by: Wes McKinney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Started in 2008 to get a high-performance, flexible tool to perform quantitative analysis on financial data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Highly optimized for performance, with critical code paths written in </a:t>
            </a:r>
            <a:r>
              <a:rPr lang="en-US" dirty="0" err="1"/>
              <a:t>Cython</a:t>
            </a:r>
            <a:r>
              <a:rPr lang="en-US" dirty="0"/>
              <a:t> or C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Key constructs: 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Series (like a </a:t>
            </a:r>
            <a:r>
              <a:rPr lang="en-US" dirty="0" err="1"/>
              <a:t>NumPy</a:t>
            </a:r>
            <a:r>
              <a:rPr lang="en-US" dirty="0"/>
              <a:t> Array)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 err="1"/>
              <a:t>DataFrame</a:t>
            </a:r>
            <a:r>
              <a:rPr lang="en-US" dirty="0"/>
              <a:t> (like a Table or Relation, or R </a:t>
            </a:r>
            <a:r>
              <a:rPr lang="en-US" dirty="0" err="1"/>
              <a:t>data.frame</a:t>
            </a:r>
            <a:r>
              <a:rPr lang="en-US" dirty="0"/>
              <a:t>)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Foundation for Data Wrangling and Analysis in 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6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3" y="2413416"/>
            <a:ext cx="4790241" cy="4444584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Data: any type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Index labels need not be ordered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Duplicates possible but result in reduced functionality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795404"/>
            <a:ext cx="2715510" cy="4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4" y="1876642"/>
            <a:ext cx="4790241" cy="4981358"/>
          </a:xfrm>
        </p:spPr>
        <p:txBody>
          <a:bodyPr bIns="731520">
            <a:normAutofit fontScale="92500" lnSpcReduction="10000"/>
          </a:bodyPr>
          <a:lstStyle/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Each column can have a different type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Row and Column index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Mutable size: insert and delete columns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Note the use of word “index” for what we called “key”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Relational databases use “index” to mean something else</a:t>
            </a:r>
          </a:p>
          <a:p>
            <a:pPr marL="1600200" lvl="2" indent="-457200">
              <a:spcBef>
                <a:spcPts val="0"/>
              </a:spcBef>
              <a:buFont typeface="Wingdings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Non-unique index values allowed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May raise an exception for some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" y="1524318"/>
            <a:ext cx="3817391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6" cy="1371600"/>
          </a:xfrm>
        </p:spPr>
        <p:txBody>
          <a:bodyPr/>
          <a:lstStyle/>
          <a:p>
            <a:r>
              <a:rPr lang="en-US" dirty="0"/>
              <a:t>Review of Last </a:t>
            </a:r>
            <a:r>
              <a:rPr lang="en-US" dirty="0" err="1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/>
          <a:lstStyle/>
          <a:p>
            <a:r>
              <a:rPr lang="en-US" dirty="0"/>
              <a:t>Shift thinking from:</a:t>
            </a:r>
          </a:p>
          <a:p>
            <a:r>
              <a:rPr lang="en-US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endParaRPr lang="en-US" i="1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Two key questions:</a:t>
            </a:r>
          </a:p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7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Hierarchical Indexes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more intuitive organization of the data</a:t>
            </a:r>
          </a:p>
          <a:p>
            <a:r>
              <a:rPr lang="en-US" dirty="0"/>
              <a:t>Makes it easier to understand and analyze higher-dimensional data</a:t>
            </a:r>
          </a:p>
          <a:p>
            <a:r>
              <a:rPr lang="en-US" dirty="0"/>
              <a:t>	</a:t>
            </a:r>
            <a:r>
              <a:rPr lang="en-US" b="0" dirty="0"/>
              <a:t>e.g., instead of 3-D array, may only need a 2-D array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3752"/>
            <a:ext cx="5250563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37" y="4128683"/>
            <a:ext cx="3060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Reindexing</a:t>
            </a:r>
            <a:r>
              <a:rPr lang="en-US" dirty="0"/>
              <a:t> to change the index associated with a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b="0" dirty="0"/>
              <a:t>Common usage to interpolate, fill in missing values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7" y="3127876"/>
            <a:ext cx="8704126" cy="27756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61830" y="6488668"/>
            <a:ext cx="50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38672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Essential Functionality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“drop” to delete entire rows or columns</a:t>
            </a:r>
            <a:endParaRPr lang="en-US" b="0" dirty="0"/>
          </a:p>
          <a:p>
            <a:r>
              <a:rPr lang="en-US" dirty="0"/>
              <a:t>Indexing, Selection, Filtering: very similar to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Arithmetic Operations</a:t>
            </a:r>
          </a:p>
          <a:p>
            <a:pPr lvl="1"/>
            <a:r>
              <a:rPr lang="en-US" b="0" dirty="0"/>
              <a:t>Result index union of the two input indexes</a:t>
            </a:r>
          </a:p>
          <a:p>
            <a:pPr lvl="1"/>
            <a:r>
              <a:rPr lang="en-US" b="0" dirty="0"/>
              <a:t>Options to do “fill” while doing these operations	</a:t>
            </a:r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03" y="4501385"/>
            <a:ext cx="4223510" cy="1613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692" y="5817442"/>
            <a:ext cx="4135520" cy="791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537" y="4525059"/>
            <a:ext cx="3110666" cy="230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3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Function application and Mapping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052"/>
            <a:ext cx="8480523" cy="2323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7" y="4555166"/>
            <a:ext cx="6631607" cy="1752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366907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Sorting and Ranking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24317"/>
            <a:ext cx="7016755" cy="1924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68" y="4085906"/>
            <a:ext cx="7508814" cy="26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5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Descriptive and Summary Statistics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189113" y="6049806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6" y="1307575"/>
            <a:ext cx="6973971" cy="558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7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38211" cy="1371600"/>
          </a:xfrm>
        </p:spPr>
        <p:txBody>
          <a:bodyPr>
            <a:normAutofit/>
          </a:bodyPr>
          <a:lstStyle/>
          <a:p>
            <a:r>
              <a:rPr lang="en-US" dirty="0"/>
              <a:t>Creating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from </a:t>
            </a:r>
            <a:r>
              <a:rPr lang="en-US" dirty="0" err="1"/>
              <a:t>Dict</a:t>
            </a:r>
            <a:r>
              <a:rPr lang="en-US" dirty="0"/>
              <a:t> or Series</a:t>
            </a:r>
          </a:p>
          <a:p>
            <a:r>
              <a:rPr lang="en-US" dirty="0"/>
              <a:t>From a Comma-Separated File </a:t>
            </a:r>
            <a:r>
              <a:rPr lang="mr-IN" dirty="0"/>
              <a:t>–</a:t>
            </a:r>
            <a:r>
              <a:rPr lang="en-US" dirty="0"/>
              <a:t> CSV file</a:t>
            </a:r>
          </a:p>
          <a:p>
            <a:pPr lvl="1"/>
            <a:r>
              <a:rPr lang="en-US" b="0" dirty="0" err="1"/>
              <a:t>pandas.read_csv</a:t>
            </a:r>
            <a:r>
              <a:rPr lang="en-US" b="0" dirty="0"/>
              <a:t>()</a:t>
            </a:r>
          </a:p>
          <a:p>
            <a:pPr lvl="1"/>
            <a:r>
              <a:rPr lang="en-US" b="0" dirty="0"/>
              <a:t>Can infer headers/column names if present, otherwise may want to </a:t>
            </a:r>
            <a:r>
              <a:rPr lang="en-US" b="0" dirty="0" err="1"/>
              <a:t>reindex</a:t>
            </a:r>
            <a:endParaRPr lang="en-US" b="0" dirty="0"/>
          </a:p>
          <a:p>
            <a:r>
              <a:rPr lang="en-US" dirty="0"/>
              <a:t>From an Excel File</a:t>
            </a:r>
          </a:p>
          <a:p>
            <a:pPr lvl="1"/>
            <a:r>
              <a:rPr lang="en-US" b="0" dirty="0" err="1"/>
              <a:t>pandas.read_excel</a:t>
            </a:r>
            <a:r>
              <a:rPr lang="en-US" b="0" dirty="0"/>
              <a:t>()</a:t>
            </a:r>
          </a:p>
          <a:p>
            <a:r>
              <a:rPr lang="en-US" dirty="0"/>
              <a:t>From a Database using SQL (see the reading for an example)</a:t>
            </a:r>
          </a:p>
          <a:p>
            <a:r>
              <a:rPr lang="en-US" dirty="0"/>
              <a:t>From Clipboard, URL, Google Analytics,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151" y="6550223"/>
            <a:ext cx="3948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From: Python for Data Analysis; Wes McKinney</a:t>
            </a:r>
          </a:p>
        </p:txBody>
      </p:sp>
    </p:spTree>
    <p:extLst>
      <p:ext uri="{BB962C8B-B14F-4D97-AF65-F5344CB8AC3E}">
        <p14:creationId xmlns:p14="http://schemas.microsoft.com/office/powerpoint/2010/main" val="28140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 values, Value counts</a:t>
            </a:r>
          </a:p>
          <a:p>
            <a:r>
              <a:rPr lang="en-US" dirty="0"/>
              <a:t>Correlation and Covariance</a:t>
            </a:r>
          </a:p>
          <a:p>
            <a:r>
              <a:rPr lang="en-US" dirty="0"/>
              <a:t>Functions for handling missing data </a:t>
            </a:r>
            <a:r>
              <a:rPr lang="mr-IN" dirty="0"/>
              <a:t>–</a:t>
            </a:r>
            <a:r>
              <a:rPr lang="en-US" dirty="0"/>
              <a:t> in a few classes</a:t>
            </a:r>
          </a:p>
          <a:p>
            <a:pPr lvl="1"/>
            <a:r>
              <a:rPr lang="en-US" b="0" dirty="0" err="1"/>
              <a:t>dropna</a:t>
            </a:r>
            <a:r>
              <a:rPr lang="en-US" b="0" dirty="0"/>
              <a:t>(), </a:t>
            </a:r>
            <a:r>
              <a:rPr lang="en-US" b="0" dirty="0" err="1"/>
              <a:t>fillna</a:t>
            </a:r>
            <a:r>
              <a:rPr lang="en-US" b="0" dirty="0"/>
              <a:t>()</a:t>
            </a:r>
          </a:p>
          <a:p>
            <a:r>
              <a:rPr lang="en-US" dirty="0"/>
              <a:t>Broadcasting</a:t>
            </a:r>
          </a:p>
          <a:p>
            <a:r>
              <a:rPr lang="en-US" dirty="0"/>
              <a:t>Pivoting</a:t>
            </a:r>
          </a:p>
          <a:p>
            <a:endParaRPr lang="en-US" dirty="0"/>
          </a:p>
          <a:p>
            <a:r>
              <a:rPr lang="en-US" dirty="0"/>
              <a:t>We will see some of these as we discuss data wrangling, cleaning,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1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3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96852"/>
            <a:ext cx="7620000" cy="1329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also: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Names of files/</a:t>
            </a:r>
            <a:r>
              <a:rPr lang="en-US" dirty="0" err="1"/>
              <a:t>DataFrames</a:t>
            </a:r>
            <a:r>
              <a:rPr lang="en-US" dirty="0"/>
              <a:t> = description of </a:t>
            </a:r>
            <a:r>
              <a:rPr lang="en-US" dirty="0">
                <a:solidFill>
                  <a:schemeClr val="tx2"/>
                </a:solidFill>
              </a:rPr>
              <a:t>one </a:t>
            </a:r>
            <a:r>
              <a:rPr lang="en-US" dirty="0"/>
              <a:t>dataset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Enforce one data type per dataset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87578" y="2396311"/>
          <a:ext cx="3015522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139252" y="2396311"/>
            <a:ext cx="2263514" cy="369332"/>
            <a:chOff x="239843" y="2581221"/>
            <a:chExt cx="2263514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84026" y="2743200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39843" y="2581221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Labels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4557" y="2970083"/>
            <a:ext cx="2728209" cy="1246682"/>
            <a:chOff x="-224852" y="3154993"/>
            <a:chExt cx="2728209" cy="124668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484026" y="3154993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-224852" y="3459400"/>
              <a:ext cx="160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3"/>
                  </a:solidFill>
                </a:rPr>
                <a:t>Observations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484026" y="3570554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484026" y="398611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484026" y="440167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062333" y="1524318"/>
            <a:ext cx="2133599" cy="784783"/>
            <a:chOff x="3162924" y="1709228"/>
            <a:chExt cx="2133599" cy="78478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162924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294026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228475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3851" y="1709228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89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Review of last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indent="-457200"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NumPy</a:t>
            </a:r>
            <a:r>
              <a:rPr lang="en-US" dirty="0">
                <a:solidFill>
                  <a:schemeClr val="tx2"/>
                </a:solidFill>
              </a:rPr>
              <a:t>: Python Library for Manipulating </a:t>
            </a:r>
            <a:r>
              <a:rPr lang="en-US" dirty="0" err="1">
                <a:solidFill>
                  <a:schemeClr val="tx2"/>
                </a:solidFill>
              </a:rPr>
              <a:t>nD</a:t>
            </a:r>
            <a:r>
              <a:rPr lang="en-US" dirty="0">
                <a:solidFill>
                  <a:schemeClr val="tx2"/>
                </a:solidFill>
              </a:rPr>
              <a:t> Arrays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powerful </a:t>
            </a:r>
            <a:r>
              <a:rPr lang="en-US" b="0" i="1" dirty="0"/>
              <a:t>n</a:t>
            </a:r>
            <a:r>
              <a:rPr lang="en-US" b="0" dirty="0"/>
              <a:t>-dimensional array object.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Homogeneous arrays of fixed size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Operations like: indexing, slicing, map, applying filters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Also: Linear Algebra, Vector operations, etc.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other libraries build on top of </a:t>
            </a:r>
            <a:r>
              <a:rPr lang="en-US" b="0" dirty="0" err="1"/>
              <a:t>NumPy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684489"/>
          </a:xfrm>
        </p:spPr>
        <p:txBody>
          <a:bodyPr/>
          <a:lstStyle/>
          <a:p>
            <a:r>
              <a:rPr lang="en-US" dirty="0"/>
              <a:t>Variable: measure or attribute: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age, weight, height, sex</a:t>
            </a:r>
          </a:p>
          <a:p>
            <a:r>
              <a:rPr lang="en-US" dirty="0"/>
              <a:t>Value: measurement of attribute</a:t>
            </a:r>
            <a:r>
              <a:rPr lang="en-US" dirty="0">
                <a:sym typeface="Wingdings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12.2, 42.3kg, 145.1cm, M/F</a:t>
            </a:r>
          </a:p>
          <a:p>
            <a:r>
              <a:rPr lang="en-US" dirty="0">
                <a:sym typeface="Wingdings"/>
              </a:rPr>
              <a:t>Observation: all measurements for an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 specific person is [12.2, 42.3, 145.1, F]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9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69167" y="1802250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2984" y="3378876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5008" y="3937044"/>
          <a:ext cx="853528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C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D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72984" y="5650093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8284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0" y="1629248"/>
          <a:ext cx="6096000" cy="4820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546361" y="838518"/>
            <a:ext cx="2218545" cy="2669180"/>
            <a:chOff x="5546361" y="838518"/>
            <a:chExt cx="2218545" cy="2669180"/>
          </a:xfrm>
        </p:grpSpPr>
        <p:sp>
          <p:nvSpPr>
            <p:cNvPr id="8" name="Oval 7"/>
            <p:cNvSpPr/>
            <p:nvPr/>
          </p:nvSpPr>
          <p:spPr>
            <a:xfrm>
              <a:off x="5546361" y="2773180"/>
              <a:ext cx="359764" cy="73451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7"/>
            </p:cNvCxnSpPr>
            <p:nvPr/>
          </p:nvCxnSpPr>
          <p:spPr>
            <a:xfrm flipV="1">
              <a:off x="5853439" y="1019331"/>
              <a:ext cx="547361" cy="186141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40840" y="838518"/>
              <a:ext cx="142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In a </a:t>
              </a:r>
              <a:r>
                <a:rPr lang="en-US">
                  <a:solidFill>
                    <a:schemeClr val="tx2"/>
                  </a:solidFill>
                </a:rPr>
                <a:t>few lectures …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27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31702"/>
          </a:xfrm>
        </p:spPr>
        <p:txBody>
          <a:bodyPr/>
          <a:lstStyle/>
          <a:p>
            <a:r>
              <a:rPr lang="en-US" dirty="0"/>
              <a:t>Melting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9862" y="917318"/>
          <a:ext cx="8492813" cy="54449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1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Buddhist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Catholic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60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Dont know/refused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Evangelical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1486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Historically Black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Jehovahs Witness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Jewish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65554" y="6395158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152411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698"/>
            <a:ext cx="5791200" cy="701721"/>
          </a:xfrm>
        </p:spPr>
        <p:txBody>
          <a:bodyPr/>
          <a:lstStyle/>
          <a:p>
            <a:r>
              <a:rPr lang="en-US" dirty="0"/>
              <a:t>Melting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894731"/>
            <a:ext cx="7997252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["religion"],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="income",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(by=["religion"])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16570" y="3038324"/>
          <a:ext cx="6096000" cy="34112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1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 dirty="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9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7688"/>
            <a:ext cx="8042223" cy="686731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213"/>
            <a:ext cx="7620000" cy="1710128"/>
          </a:xfrm>
        </p:spPr>
        <p:txBody>
          <a:bodyPr/>
          <a:lstStyle/>
          <a:p>
            <a:r>
              <a:rPr lang="en-US" dirty="0"/>
              <a:t>Billboard Top 100 data for songs, covering their position on the Top 100 for 75 weeks, with two “messy” 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Column headers for each of the 75 weeks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song didn’t last 75 weeks, those columns have are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8660" y="2677241"/>
          <a:ext cx="8679300" cy="3200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date.peaked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x1st.week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x2nd.week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Destiny's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Independent Women Part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2000-11-18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 dirty="0">
                          <a:effectLst/>
                        </a:rPr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Maria, Maria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Savage Garden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 Knew I Loved 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1999-10-23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2000-01-29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48.0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Madonna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Music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23.0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Aguilera, Christina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Come On Over Baby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2000-10-14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effectLst/>
                        </a:rPr>
                        <a:t>47.0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Doesn't Really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2000-06-17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6071016" y="5651293"/>
            <a:ext cx="2631659" cy="7782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Messy columns!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390" y="1277450"/>
            <a:ext cx="1030315" cy="9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4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949843"/>
            <a:ext cx="7620000" cy="715964"/>
          </a:xfrm>
        </p:spPr>
        <p:txBody>
          <a:bodyPr/>
          <a:lstStyle/>
          <a:p>
            <a:r>
              <a:rPr lang="en-US" dirty="0"/>
              <a:t>Creates one row per week, per record, with its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0"/>
            <a:ext cx="7997252" cy="41569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identifier variables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date.peaked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Melt the rest into week and rank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(frame=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="rank")</a:t>
            </a:r>
          </a:p>
        </p:txBody>
      </p:sp>
    </p:spTree>
    <p:extLst>
      <p:ext uri="{BB962C8B-B14F-4D97-AF65-F5344CB8AC3E}">
        <p14:creationId xmlns:p14="http://schemas.microsoft.com/office/powerpoint/2010/main" val="283080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1524318"/>
            <a:ext cx="7997252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Formatting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["week"]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str.extract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('(\d+)’,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    expand=False).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200" y="3687127"/>
            <a:ext cx="7997252" cy="251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Cleaning out unnecessary rows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"date"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['date']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pd.to_datetime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']) +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pd.to_timedelta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['week'], unit='w')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pd.DateOffset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(weeks=1)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304300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“x2nd.week”, 63.0]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 [</a:t>
            </a:r>
            <a:r>
              <a:rPr lang="mr-IN" dirty="0">
                <a:latin typeface="Courier" charset="0"/>
                <a:ea typeface="Courier" charset="0"/>
                <a:cs typeface="Courier" charset="0"/>
                <a:sym typeface="Wingdings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, 2, 63]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24318"/>
            <a:ext cx="7997252" cy="52016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Ignore now-redundant, messy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"rank",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"date"]]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(ascending=True,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by=["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year","artist.inverted","track","week","rank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tidy dataset for future usage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billboard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98373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8521" y="1643380"/>
          <a:ext cx="8214610" cy="4424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2 </a:t>
                      </a:r>
                      <a:r>
                        <a:rPr lang="de-DE" sz="1200" dirty="0" err="1">
                          <a:effectLst/>
                        </a:rPr>
                        <a:t>Pac</a:t>
                      </a:r>
                      <a:endParaRPr lang="de-DE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2000-03-25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14403" y="6187122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323321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NumPy</a:t>
            </a:r>
            <a:r>
              <a:rPr lang="en-US" dirty="0"/>
              <a:t>: Python Library for Manipulating </a:t>
            </a:r>
            <a:r>
              <a:rPr lang="en-US" dirty="0" err="1"/>
              <a:t>nD</a:t>
            </a:r>
            <a:r>
              <a:rPr lang="en-US" dirty="0"/>
              <a:t> Arrays</a:t>
            </a:r>
          </a:p>
          <a:p>
            <a:pPr lvl="1" indent="0">
              <a:buNone/>
            </a:pPr>
            <a:r>
              <a:rPr lang="en-US" b="0" dirty="0"/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Pandas: Python Library for Manipulating Tabular Data 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Series, Tables (also called </a:t>
            </a:r>
            <a:r>
              <a:rPr lang="en-US" b="1" dirty="0" err="1">
                <a:solidFill>
                  <a:schemeClr val="tx2"/>
                </a:solidFill>
              </a:rPr>
              <a:t>DataFrames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Many operations to manipulate and combine tables/series</a:t>
            </a:r>
          </a:p>
          <a:p>
            <a:pPr lvl="1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Relational Databases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81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93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Column headers are values, not variable names?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variables are stored in one column?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Maybe (depends on if genre text in raw data was multiple)</a:t>
            </a:r>
          </a:p>
          <a:p>
            <a:r>
              <a:rPr lang="en-US" dirty="0"/>
              <a:t>Variables are stored in both rows and columns?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types of observational units in the same table?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  One row per song’s week on the Top 100.</a:t>
            </a:r>
          </a:p>
          <a:p>
            <a:r>
              <a:rPr lang="en-US" dirty="0"/>
              <a:t>A single observational unit is stored in multiple tables?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Don’t do this!</a:t>
            </a:r>
          </a:p>
          <a:p>
            <a:r>
              <a:rPr lang="en-US" dirty="0"/>
              <a:t>Repetition of data?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Lots!  Artist and song title’s text names.  Which leads us to </a:t>
            </a:r>
            <a:r>
              <a:rPr lang="mr-IN" b="0" dirty="0"/>
              <a:t>…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SQL and Relational Databases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06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SQLite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r>
              <a:rPr lang="en-US" dirty="0"/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29" y="3342805"/>
            <a:ext cx="1972539" cy="2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3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02380" cy="4373563"/>
          </a:xfrm>
        </p:spPr>
        <p:txBody>
          <a:bodyPr/>
          <a:lstStyle/>
          <a:p>
            <a:r>
              <a:rPr lang="en-US" dirty="0"/>
              <a:t>Simplest relation: a table aka tabular data full of </a:t>
            </a:r>
            <a:r>
              <a:rPr lang="en-US">
                <a:solidFill>
                  <a:schemeClr val="tx2"/>
                </a:solidFill>
              </a:rPr>
              <a:t>unique</a:t>
            </a:r>
            <a:r>
              <a:rPr lang="en-US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629968" y="3652572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85785" y="3490593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29968" y="406436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4518" y="4338791"/>
            <a:ext cx="179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</a:rPr>
              <a:t>Observations</a:t>
            </a:r>
          </a:p>
          <a:p>
            <a:pPr algn="r"/>
            <a:r>
              <a:rPr lang="en-US" dirty="0">
                <a:solidFill>
                  <a:schemeClr val="accent3"/>
                </a:solidFill>
              </a:rPr>
              <a:t>(called tuples)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29968" y="444994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29968" y="486550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29968" y="528106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78886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84044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81465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7635" y="2250929"/>
            <a:ext cx="195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Variables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(called attributes)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86622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9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86461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key is a unique identifier for every tuple in a relation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Each tuple has exactly one primary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4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66314" cy="1371600"/>
          </a:xfrm>
        </p:spPr>
        <p:txBody>
          <a:bodyPr/>
          <a:lstStyle/>
          <a:p>
            <a:r>
              <a:rPr lang="en-US" dirty="0"/>
              <a:t>Aren’t these called “indexes”?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1843"/>
            <a:ext cx="7620000" cy="4898571"/>
          </a:xfrm>
        </p:spPr>
        <p:txBody>
          <a:bodyPr>
            <a:normAutofit/>
          </a:bodyPr>
          <a:lstStyle/>
          <a:p>
            <a:r>
              <a:rPr lang="en-US" dirty="0"/>
              <a:t>Yes, in Pandas; but not in the database world</a:t>
            </a:r>
          </a:p>
          <a:p>
            <a:endParaRPr lang="en-US" dirty="0"/>
          </a:p>
          <a:p>
            <a:r>
              <a:rPr lang="en-US" dirty="0"/>
              <a:t>For most databases, an “index” is a data structure used to speed up retrieval of specific tuples</a:t>
            </a:r>
          </a:p>
          <a:p>
            <a:endParaRPr lang="en-US" dirty="0"/>
          </a:p>
          <a:p>
            <a:r>
              <a:rPr lang="en-US" dirty="0"/>
              <a:t>For example, to find all tuples with </a:t>
            </a:r>
            <a:r>
              <a:rPr lang="en-US" dirty="0" err="1"/>
              <a:t>nat_id</a:t>
            </a:r>
            <a:r>
              <a:rPr lang="en-US" dirty="0"/>
              <a:t> = 2:</a:t>
            </a:r>
          </a:p>
          <a:p>
            <a:pPr lvl="1"/>
            <a:r>
              <a:rPr lang="en-US" dirty="0"/>
              <a:t>We can either scan the table </a:t>
            </a:r>
            <a:r>
              <a:rPr lang="mr-IN" dirty="0"/>
              <a:t>–</a:t>
            </a:r>
            <a:r>
              <a:rPr lang="en-US" dirty="0"/>
              <a:t> O(N)</a:t>
            </a:r>
          </a:p>
          <a:p>
            <a:pPr lvl="1"/>
            <a:r>
              <a:rPr lang="en-US" dirty="0"/>
              <a:t>Or use an “index” (e.g., binary tree) </a:t>
            </a:r>
            <a:r>
              <a:rPr lang="mr-IN" dirty="0"/>
              <a:t>–</a:t>
            </a:r>
            <a:r>
              <a:rPr lang="en-US" dirty="0"/>
              <a:t> O(log 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1229193"/>
          </a:xfrm>
        </p:spPr>
        <p:txBody>
          <a:bodyPr>
            <a:normAutofit/>
          </a:bodyPr>
          <a:lstStyle/>
          <a:p>
            <a:r>
              <a:rPr lang="en-US" dirty="0"/>
              <a:t>Foreign keys are attributes (columns) that point to a different table’s primary key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 table can have multiple foreign keys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2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1122924"/>
          </a:xfrm>
        </p:spPr>
        <p:txBody>
          <a:bodyPr>
            <a:normAutofit/>
          </a:bodyPr>
          <a:lstStyle/>
          <a:p>
            <a:r>
              <a:rPr lang="en-US" dirty="0"/>
              <a:t>A list of all the attribute names, and their </a:t>
            </a:r>
            <a:r>
              <a:rPr lang="en-US" i="1" dirty="0"/>
              <a:t>domains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221381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207985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latin typeface="Helvetica"/>
                <a:cs typeface="Helvetica"/>
              </a:rPr>
              <a:t>dept_name</a:t>
            </a:r>
            <a:r>
              <a:rPr lang="en-US" sz="2000" baseline="0" dirty="0"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</a:t>
            </a:r>
            <a:r>
              <a:rPr lang="da-DK" sz="2000" b="1" baseline="0" dirty="0" err="1">
                <a:latin typeface="Helvetica"/>
                <a:cs typeface="Helvetica"/>
              </a:rPr>
              <a:t>primary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="1" baseline="0" dirty="0" err="1">
                <a:latin typeface="Helvetica"/>
                <a:cs typeface="Helvetica"/>
              </a:rPr>
              <a:t>key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aseline="0" dirty="0">
                <a:latin typeface="Helvetica"/>
                <a:cs typeface="Helvetica"/>
              </a:rPr>
              <a:t>(</a:t>
            </a:r>
            <a:r>
              <a:rPr lang="da-DK" sz="2000" baseline="0" dirty="0" err="1">
                <a:latin typeface="Helvetica"/>
                <a:cs typeface="Helvetica"/>
              </a:rPr>
              <a:t>dept_name</a:t>
            </a:r>
            <a:r>
              <a:rPr lang="da-DK" sz="2000" baseline="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);</a:t>
            </a:r>
            <a:endParaRPr lang="da-DK" sz="2400" baseline="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9645" y="2079850"/>
            <a:ext cx="19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SQL Statements </a:t>
            </a:r>
          </a:p>
          <a:p>
            <a:r>
              <a:rPr lang="en-US" i="1" dirty="0">
                <a:solidFill>
                  <a:schemeClr val="tx2"/>
                </a:solidFill>
              </a:rPr>
              <a:t>To create Tables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6120085" y="2403016"/>
            <a:ext cx="649560" cy="24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6498771" y="2403016"/>
            <a:ext cx="270874" cy="18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1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animBg="1"/>
      <p:bldP spid="10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197"/>
            <a:ext cx="5791200" cy="871175"/>
          </a:xfrm>
        </p:spPr>
        <p:txBody>
          <a:bodyPr/>
          <a:lstStyle/>
          <a:p>
            <a:r>
              <a:rPr lang="en-US" dirty="0"/>
              <a:t>Schema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1122924"/>
          </a:xfrm>
        </p:spPr>
        <p:txBody>
          <a:bodyPr>
            <a:normAutofit/>
          </a:bodyPr>
          <a:lstStyle/>
          <a:p>
            <a:endParaRPr lang="en-US" i="1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12" name="Picture 3" descr="allFigur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914" y="124097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990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people with nationality Canada (</a:t>
            </a:r>
            <a:r>
              <a:rPr lang="en-US" dirty="0" err="1"/>
              <a:t>nat_id</a:t>
            </a:r>
            <a:r>
              <a:rPr lang="en-US" dirty="0"/>
              <a:t> = 2):</a:t>
            </a:r>
          </a:p>
          <a:p>
            <a:pPr algn="ctr"/>
            <a:r>
              <a:rPr lang="en-US" dirty="0"/>
              <a:t>???????????????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51088" y="286432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697573" y="5961423"/>
            <a:ext cx="1903751" cy="764498"/>
            <a:chOff x="3697573" y="5961423"/>
            <a:chExt cx="1903751" cy="764498"/>
          </a:xfrm>
        </p:grpSpPr>
        <p:sp>
          <p:nvSpPr>
            <p:cNvPr id="6" name="TextBox 5"/>
            <p:cNvSpPr txBox="1"/>
            <p:nvPr/>
          </p:nvSpPr>
          <p:spPr>
            <a:xfrm>
              <a:off x="3697573" y="6078236"/>
              <a:ext cx="1139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O(n)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826" y="5961423"/>
              <a:ext cx="764498" cy="76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79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1666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hidden sorted map of references to a specific attribute (column) in a table; allows O(log n) lookup instead of O(n)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16887" y="2684439"/>
          <a:ext cx="6071826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691675" y="2684439"/>
          <a:ext cx="2193562" cy="1752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6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0, 384,</a:t>
                      </a:r>
                      <a:r>
                        <a:rPr lang="en-US" baseline="0" dirty="0"/>
                        <a:t> 640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128,</a:t>
                      </a:r>
                      <a:r>
                        <a:rPr lang="en-US" baseline="0" dirty="0"/>
                        <a:t> 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implemented with data structures like B-trees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(Take courses like CMSC424 or CMSC420)</a:t>
            </a:r>
          </a:p>
          <a:p>
            <a:r>
              <a:rPr lang="en-US" dirty="0"/>
              <a:t>But: indexes are not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memory to store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build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update (add/delete a row, update the column)</a:t>
            </a:r>
          </a:p>
          <a:p>
            <a:r>
              <a:rPr lang="en-US" dirty="0"/>
              <a:t>But, but: one index is (mostly) free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Index will be built automatically on the </a:t>
            </a:r>
            <a:r>
              <a:rPr lang="en-US" b="0" dirty="0">
                <a:solidFill>
                  <a:schemeClr val="tx2"/>
                </a:solidFill>
              </a:rPr>
              <a:t>primary key</a:t>
            </a:r>
          </a:p>
          <a:p>
            <a:r>
              <a:rPr lang="en-US" dirty="0">
                <a:solidFill>
                  <a:schemeClr val="tx2"/>
                </a:solidFill>
              </a:rPr>
              <a:t>Think before you build/maintain an index on other attributes!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76" y="5649025"/>
            <a:ext cx="2618724" cy="12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keys and foreign keys define interactions between different tables aka entities.  Four types: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One-to-one-or-none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One-to-many and many-to-one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Many-to-many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Connects (one, many) of the rows in one table to (one, many) of the rows in another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535" y="2390929"/>
            <a:ext cx="2758190" cy="2068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5916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 &amp; Many-to-one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can have </a:t>
            </a:r>
            <a:r>
              <a:rPr lang="en-US" dirty="0">
                <a:solidFill>
                  <a:schemeClr val="tx2"/>
                </a:solidFill>
              </a:rPr>
              <a:t>one</a:t>
            </a:r>
            <a:r>
              <a:rPr lang="en-US" dirty="0"/>
              <a:t> nationality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example</a:t>
            </a:r>
            <a:r>
              <a:rPr lang="en-US" dirty="0"/>
              <a:t>, but one nationality can include </a:t>
            </a:r>
            <a:r>
              <a:rPr lang="en-US" dirty="0">
                <a:solidFill>
                  <a:schemeClr val="tx2"/>
                </a:solidFill>
              </a:rPr>
              <a:t>many</a:t>
            </a:r>
            <a:r>
              <a:rPr lang="en-US" dirty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391" y="5012803"/>
            <a:ext cx="3192905" cy="18451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43082" y="3296538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687074" y="3296538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753849" y="2533337"/>
            <a:ext cx="5455170" cy="524656"/>
            <a:chOff x="1753849" y="2533337"/>
            <a:chExt cx="5455170" cy="524656"/>
          </a:xfrm>
        </p:grpSpPr>
        <p:sp>
          <p:nvSpPr>
            <p:cNvPr id="8" name="Rounded Rectangle 7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Nationality</a:t>
              </a:r>
            </a:p>
          </p:txBody>
        </p:sp>
        <p:cxnSp>
          <p:nvCxnSpPr>
            <p:cNvPr id="11" name="Straight Connector 10"/>
            <p:cNvCxnSpPr>
              <a:stCxn id="9" idx="1"/>
            </p:cNvCxnSpPr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4005277" y="269073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097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92321" cy="4373563"/>
          </a:xfrm>
        </p:spPr>
        <p:txBody>
          <a:bodyPr/>
          <a:lstStyle/>
          <a:p>
            <a:r>
              <a:rPr lang="en-US" dirty="0"/>
              <a:t>Two tables have a one-to-one relationship if every tuple in the first tables corresponds to </a:t>
            </a:r>
            <a:r>
              <a:rPr lang="en-US" dirty="0">
                <a:solidFill>
                  <a:schemeClr val="tx2"/>
                </a:solidFill>
              </a:rPr>
              <a:t>exactly one</a:t>
            </a:r>
            <a:r>
              <a:rPr lang="en-US" dirty="0"/>
              <a:t> entry in the other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you won’t be using these (why not just merge the rows into one table?) unless: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Split a big row between SSD and HDD or distributed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Restrict access to part of a row (some DBMSs allow column-level access control, but not all)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Caching, partitioning, &amp; serious stuff: take CMSC424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53849" y="2653257"/>
            <a:ext cx="5455170" cy="524656"/>
            <a:chOff x="1753849" y="2533337"/>
            <a:chExt cx="5455170" cy="524656"/>
          </a:xfrm>
        </p:grpSpPr>
        <p:sp>
          <p:nvSpPr>
            <p:cNvPr id="6" name="Rounded Rectangle 5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SSN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1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One-to-One-Or-None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keep track of people’s cats: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with IDs 2 and 3 do not own cats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, and are not in the table.  </a:t>
            </a:r>
            <a:r>
              <a:rPr lang="en-US" dirty="0">
                <a:solidFill>
                  <a:schemeClr val="tx2"/>
                </a:solidFill>
              </a:rPr>
              <a:t>Each person has at most one entry in the table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data </a:t>
            </a:r>
            <a:r>
              <a:rPr lang="en-US" dirty="0">
                <a:solidFill>
                  <a:schemeClr val="tx2"/>
                </a:solidFill>
              </a:rPr>
              <a:t>tidy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39187" y="2307236"/>
          <a:ext cx="605602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Person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840043" y="4885543"/>
            <a:ext cx="5455170" cy="524656"/>
            <a:chOff x="1840043" y="4885543"/>
            <a:chExt cx="5455170" cy="524656"/>
          </a:xfrm>
        </p:grpSpPr>
        <p:sp>
          <p:nvSpPr>
            <p:cNvPr id="7" name="Rounded Rectangle 6"/>
            <p:cNvSpPr/>
            <p:nvPr/>
          </p:nvSpPr>
          <p:spPr>
            <a:xfrm>
              <a:off x="1840043" y="4885544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01718" y="4885543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4133538" y="5147870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67200" y="4885543"/>
              <a:ext cx="0" cy="52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43202" y="5035443"/>
              <a:ext cx="224853" cy="2248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12040" y="650573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*nor do they have hearts, apparently.</a:t>
            </a:r>
          </a:p>
        </p:txBody>
      </p:sp>
    </p:spTree>
    <p:extLst>
      <p:ext uri="{BB962C8B-B14F-4D97-AF65-F5344CB8AC3E}">
        <p14:creationId xmlns:p14="http://schemas.microsoft.com/office/powerpoint/2010/main" val="416643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688" y="4916774"/>
            <a:ext cx="1798489" cy="194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3189"/>
          </a:xfrm>
        </p:spPr>
        <p:txBody>
          <a:bodyPr>
            <a:normAutofit/>
          </a:bodyPr>
          <a:lstStyle/>
          <a:p>
            <a:r>
              <a:rPr lang="en-US" dirty="0"/>
              <a:t>Say we want to keep track of people’s cats’ colorings: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column per color, too many columns, too many nulls</a:t>
            </a:r>
          </a:p>
          <a:p>
            <a:r>
              <a:rPr lang="en-US" dirty="0"/>
              <a:t>Each cat can have many colors, and each color many cats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94610" y="2371878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94158" y="237187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130509" y="5988757"/>
            <a:ext cx="5455170" cy="524656"/>
            <a:chOff x="1130509" y="5988757"/>
            <a:chExt cx="5455170" cy="524656"/>
          </a:xfrm>
        </p:grpSpPr>
        <p:sp>
          <p:nvSpPr>
            <p:cNvPr id="9" name="Rounded Rectangle 8"/>
            <p:cNvSpPr/>
            <p:nvPr/>
          </p:nvSpPr>
          <p:spPr>
            <a:xfrm>
              <a:off x="1130509" y="598875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92184" y="598875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Color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424004" y="625108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3381937" y="614615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riangle 12"/>
            <p:cNvSpPr/>
            <p:nvPr/>
          </p:nvSpPr>
          <p:spPr>
            <a:xfrm rot="16200000" flipH="1">
              <a:off x="4020192" y="6146154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31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9"/>
            <a:ext cx="7620000" cy="1978701"/>
          </a:xfrm>
        </p:spPr>
        <p:txBody>
          <a:bodyPr>
            <a:normAutofit/>
          </a:bodyPr>
          <a:lstStyle/>
          <a:p>
            <a:r>
              <a:rPr lang="en-US" dirty="0"/>
              <a:t>Primary key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[Cat ID, Color ID] (+ [Color ID, Cat ID], case-dependent)</a:t>
            </a:r>
          </a:p>
          <a:p>
            <a:r>
              <a:rPr lang="en-US" dirty="0"/>
              <a:t>Foreign key(s)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Cat ID and Color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265358" y="1772271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611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Meowly</a:t>
                      </a:r>
                      <a:r>
                        <a:rPr lang="en-US" sz="1100" baseline="0" dirty="0"/>
                        <a:t> Cyrus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Fuzz</a:t>
                      </a:r>
                      <a:r>
                        <a:rPr lang="en-US" sz="1100" baseline="0" dirty="0"/>
                        <a:t> Aldrin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Chair</a:t>
                      </a:r>
                      <a:r>
                        <a:rPr lang="en-US" sz="1100" baseline="0" dirty="0"/>
                        <a:t>man Meow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Anderson</a:t>
                      </a:r>
                      <a:r>
                        <a:rPr lang="en-US" sz="1100" baseline="0" dirty="0"/>
                        <a:t> Pooper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571756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Neon</a:t>
                      </a:r>
                      <a:r>
                        <a:rPr lang="en-US" sz="1100" baseline="0" dirty="0"/>
                        <a:t> Green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4611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1755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46068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>
            <a:normAutofit/>
          </a:bodyPr>
          <a:lstStyle/>
          <a:p>
            <a:r>
              <a:rPr lang="en-US" dirty="0"/>
              <a:t>So, this </a:t>
            </a:r>
            <a:r>
              <a:rPr lang="en-US" dirty="0" err="1"/>
              <a:t>kinda</a:t>
            </a:r>
            <a:r>
              <a:rPr lang="en-US" dirty="0"/>
              <a:t> feels like pandas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 pandas </a:t>
            </a:r>
            <a:r>
              <a:rPr lang="en-US" b="0" dirty="0" err="1"/>
              <a:t>kinda</a:t>
            </a:r>
            <a:r>
              <a:rPr lang="en-US" b="0" dirty="0"/>
              <a:t> feels like a relational data system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Pandas is </a:t>
            </a:r>
            <a:r>
              <a:rPr lang="en-US" dirty="0">
                <a:solidFill>
                  <a:schemeClr val="tx2"/>
                </a:solidFill>
              </a:rPr>
              <a:t>not</a:t>
            </a:r>
            <a:r>
              <a:rPr lang="en-US" dirty="0"/>
              <a:t> strictly a relational data system: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notion of primary / foreign keys</a:t>
            </a:r>
          </a:p>
          <a:p>
            <a:r>
              <a:rPr lang="en-US" dirty="0"/>
              <a:t>It does have indexes (and multi-column indexes):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pandas.Index</a:t>
            </a:r>
            <a:r>
              <a:rPr lang="en-US" b="0" dirty="0"/>
              <a:t>: ordered, sliceable set storing axis 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pandas.MultiIndex</a:t>
            </a:r>
            <a:r>
              <a:rPr lang="en-US" b="0" dirty="0"/>
              <a:t>: hierarchical index</a:t>
            </a:r>
          </a:p>
          <a:p>
            <a:r>
              <a:rPr lang="en-US" dirty="0">
                <a:solidFill>
                  <a:schemeClr val="tx2"/>
                </a:solidFill>
              </a:rPr>
              <a:t>Rule of thumb: do heavy, rough lifting at the relational DB level, then fine-grained slicing and dicing and </a:t>
            </a:r>
            <a:r>
              <a:rPr lang="en-US" dirty="0" err="1">
                <a:solidFill>
                  <a:schemeClr val="tx2"/>
                </a:solidFill>
              </a:rPr>
              <a:t>viz</a:t>
            </a:r>
            <a:r>
              <a:rPr lang="en-US" dirty="0">
                <a:solidFill>
                  <a:schemeClr val="tx2"/>
                </a:solidFill>
              </a:rPr>
              <a:t> with pandas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On-disk</a:t>
            </a:r>
            <a:r>
              <a:rPr lang="en-US" dirty="0"/>
              <a:t> relational database management system (RDMS)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Applications connect directly to a </a:t>
            </a:r>
            <a:r>
              <a:rPr lang="en-US" b="0" dirty="0">
                <a:solidFill>
                  <a:schemeClr val="tx2"/>
                </a:solidFill>
              </a:rPr>
              <a:t>file</a:t>
            </a:r>
          </a:p>
          <a:p>
            <a:r>
              <a:rPr lang="en-US" dirty="0"/>
              <a:t>Most RDMSs have applications connect to a </a:t>
            </a:r>
            <a:r>
              <a:rPr lang="en-US" dirty="0">
                <a:solidFill>
                  <a:schemeClr val="tx2"/>
                </a:solidFill>
              </a:rPr>
              <a:t>server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Advantages include greater concurrency, less restrictive locking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Disadvantages include, for this class, setup time </a:t>
            </a:r>
            <a:r>
              <a:rPr lang="en-US" b="0" dirty="0">
                <a:sym typeface="Wingdings"/>
              </a:rPr>
              <a:t></a:t>
            </a:r>
          </a:p>
          <a:p>
            <a:r>
              <a:rPr lang="en-US" dirty="0">
                <a:ea typeface="Courier" charset="0"/>
                <a:cs typeface="Courier" charset="0"/>
              </a:rPr>
              <a:t>Installation: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sqlite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(Should come preinstalled, I think?)</a:t>
            </a:r>
          </a:p>
          <a:p>
            <a:r>
              <a:rPr lang="en-US" dirty="0">
                <a:ea typeface="Courier" charset="0"/>
                <a:cs typeface="Courier" charset="0"/>
              </a:rPr>
              <a:t>All interactions use Structured Query Language (SQL)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0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0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1" cy="1371600"/>
          </a:xfrm>
        </p:spPr>
        <p:txBody>
          <a:bodyPr>
            <a:normAutofit/>
          </a:bodyPr>
          <a:lstStyle/>
          <a:p>
            <a:r>
              <a:rPr lang="en-US" dirty="0"/>
              <a:t>How a </a:t>
            </a:r>
            <a:r>
              <a:rPr lang="en-US"/>
              <a:t>relational DB fits </a:t>
            </a:r>
            <a:r>
              <a:rPr lang="en-US" dirty="0"/>
              <a:t>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936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115986" y="2503356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3087973" y="2398426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437000" y="1611443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2563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5321507" y="3080478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7187782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1798914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3087973" y="3710872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6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673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8126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38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7"/>
            <a:ext cx="7620000" cy="1823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Cursor</a:t>
            </a:r>
            <a:r>
              <a:rPr lang="en-US" dirty="0"/>
              <a:t>: temporary work area in system memory for manipulating SQL statements and return values</a:t>
            </a:r>
          </a:p>
          <a:p>
            <a:r>
              <a:rPr lang="en-US" dirty="0"/>
              <a:t>If you do not close the connection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), any outstanding transaction is rolled back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(More on this in a bit.)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79151"/>
            <a:ext cx="7997252" cy="2523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sqlite3</a:t>
            </a:r>
          </a:p>
          <a:p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a database and connect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conn = sqlite3.connect(“cmsc320.db”)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cursor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conn.cursor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# do cool stuff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9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5274410"/>
            <a:ext cx="7620000" cy="1451511"/>
          </a:xfrm>
        </p:spPr>
        <p:txBody>
          <a:bodyPr/>
          <a:lstStyle/>
          <a:p>
            <a:r>
              <a:rPr lang="en-US" dirty="0"/>
              <a:t>Capitalization doesn’t matter for SQL reserved words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SELECT = select = </a:t>
            </a:r>
            <a:r>
              <a:rPr lang="en-US" dirty="0" err="1"/>
              <a:t>SeLeCt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Rule of thumb: capitalize keywords for readability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2148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Make a table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cats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id INTEGER PRIMARY KEY,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name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)”””)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0701" y="3882454"/>
            <a:ext cx="3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?????????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46550" y="4469151"/>
          <a:ext cx="609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42675" y="4803720"/>
            <a:ext cx="190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56410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6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13238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Insert into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(1, ’Megabyte’)”)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(2, ‘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Meowly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Cyrus’)”)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(3, ‘Fuzz Aldrin’)”)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488037" y="3072987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57200" y="4535568"/>
            <a:ext cx="7997252" cy="874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Delete row(s) from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(“DELETE FROM cats WHERE id == 2”);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488036" y="549465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344" y="4700117"/>
            <a:ext cx="1965169" cy="1965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551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61941"/>
            <a:ext cx="7620000" cy="1464222"/>
          </a:xfrm>
        </p:spPr>
        <p:txBody>
          <a:bodyPr/>
          <a:lstStyle/>
          <a:p>
            <a:r>
              <a:rPr lang="en-US" dirty="0" err="1"/>
              <a:t>index_col</a:t>
            </a:r>
            <a:r>
              <a:rPr lang="en-US" dirty="0"/>
              <a:t>=“id”: treat column with label “id” as an index</a:t>
            </a:r>
          </a:p>
          <a:p>
            <a:r>
              <a:rPr lang="en-US" dirty="0" err="1"/>
              <a:t>index_col</a:t>
            </a:r>
            <a:r>
              <a:rPr lang="en-US" dirty="0"/>
              <a:t>=1: treat column #1 (i.e., “name”) as an index</a:t>
            </a:r>
          </a:p>
          <a:p>
            <a:r>
              <a:rPr lang="en-US" dirty="0"/>
              <a:t>(Can also do multi-indexing.)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2"/>
            <a:ext cx="7997252" cy="979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from a table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row in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(”SELECT * FROM cats”):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print(row)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713224"/>
            <a:ext cx="7997252" cy="6745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into pandas </a:t>
            </a:r>
            <a:r>
              <a:rPr lang="en-US" sz="1600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sz="16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index_col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=”id”)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88037" y="352136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62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join</a:t>
            </a:r>
            <a:r>
              <a:rPr lang="en-US" dirty="0"/>
              <a:t> operation merges two or more tables into a single relation.  Different ways of doing this: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Inner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Left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Outer</a:t>
            </a:r>
          </a:p>
          <a:p>
            <a:endParaRPr lang="en-US" dirty="0"/>
          </a:p>
          <a:p>
            <a:r>
              <a:rPr lang="en-US" dirty="0"/>
              <a:t>Join operations are done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columns that explicitly link the tables together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4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7051"/>
            <a:ext cx="7620000" cy="1419252"/>
          </a:xfrm>
        </p:spPr>
        <p:txBody>
          <a:bodyPr/>
          <a:lstStyle/>
          <a:p>
            <a:r>
              <a:rPr lang="en-US" dirty="0"/>
              <a:t>Inner join returns merged rows that share the </a:t>
            </a:r>
            <a:r>
              <a:rPr lang="en-US" dirty="0">
                <a:solidFill>
                  <a:schemeClr val="tx2"/>
                </a:solidFill>
              </a:rPr>
              <a:t>same</a:t>
            </a:r>
            <a:r>
              <a:rPr lang="en-US" dirty="0"/>
              <a:t> value in the column they are being joined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727301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716905" y="1727301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733" y="5732858"/>
            <a:ext cx="1585992" cy="1024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076949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6905" y="3069957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83567" y="5295745"/>
          <a:ext cx="546391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638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pandas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visits”,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“inner”,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490528"/>
            <a:ext cx="7997252" cy="28952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SELECT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FROM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cats, visits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WHERE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”””)</a:t>
            </a:r>
          </a:p>
        </p:txBody>
      </p:sp>
    </p:spTree>
    <p:extLst>
      <p:ext uri="{BB962C8B-B14F-4D97-AF65-F5344CB8AC3E}">
        <p14:creationId xmlns:p14="http://schemas.microsoft.com/office/powerpoint/2010/main" val="24123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joins are the most common type of joins (get results that appear in </a:t>
            </a:r>
            <a:r>
              <a:rPr lang="en-US" dirty="0">
                <a:solidFill>
                  <a:schemeClr val="tx2"/>
                </a:solidFill>
              </a:rPr>
              <a:t>both</a:t>
            </a:r>
            <a:r>
              <a:rPr lang="en-US" dirty="0"/>
              <a:t> tables)</a:t>
            </a:r>
          </a:p>
          <a:p>
            <a:r>
              <a:rPr lang="en-US" dirty="0"/>
              <a:t>Left joins: all the results from the left table, only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matching results from the right table</a:t>
            </a:r>
          </a:p>
          <a:p>
            <a:r>
              <a:rPr lang="en-US" dirty="0"/>
              <a:t>Left join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25380" y="3939381"/>
          <a:ext cx="5883639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1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guess!</a:t>
            </a:r>
          </a:p>
          <a:p>
            <a:r>
              <a:rPr lang="en-US" dirty="0">
                <a:solidFill>
                  <a:schemeClr val="tx2"/>
                </a:solidFill>
              </a:rPr>
              <a:t>Right</a:t>
            </a:r>
            <a:r>
              <a:rPr lang="en-US" dirty="0"/>
              <a:t> join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06365" y="1657980"/>
          <a:ext cx="255222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01126" y="1654551"/>
          <a:ext cx="2403423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06365" y="4007628"/>
            <a:ext cx="2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1127" y="3668535"/>
            <a:ext cx="24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849171" y="4577478"/>
          <a:ext cx="5666609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73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457199" y="4064365"/>
            <a:ext cx="3192100" cy="1216701"/>
            <a:chOff x="457199" y="4064365"/>
            <a:chExt cx="3192100" cy="12167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29968" y="406436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199" y="4173900"/>
              <a:ext cx="1790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Observations,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Rows, or 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Tuples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629968" y="444994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29968" y="486550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29968" y="528106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961743" y="1871011"/>
            <a:ext cx="3115455" cy="1487402"/>
            <a:chOff x="4961743" y="1871011"/>
            <a:chExt cx="3115455" cy="14874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484044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81465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61743" y="1871011"/>
              <a:ext cx="3115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(also called Attributes, or Columns, or Labels)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86622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199214" y="1871011"/>
            <a:ext cx="3762530" cy="1509592"/>
            <a:chOff x="1199214" y="1871011"/>
            <a:chExt cx="3762530" cy="150959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49299" y="2794341"/>
              <a:ext cx="446361" cy="586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99214" y="1871011"/>
              <a:ext cx="37625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Special Column, called “Index”, or “ID”, or “Key”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Usually, no duplicates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76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Left/Right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“left”,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311240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“right”,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2863123"/>
            <a:ext cx="7997252" cy="10647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(“SELECT * FROM cats LEFT JOIN visits 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78541"/>
            <a:ext cx="7997252" cy="6873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SQL / SQLite via Python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480934"/>
          </a:xfrm>
        </p:spPr>
        <p:txBody>
          <a:bodyPr/>
          <a:lstStyle/>
          <a:p>
            <a:r>
              <a:rPr lang="en-US" dirty="0"/>
              <a:t>Combines the left and the right join        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33895" y="2233535"/>
          <a:ext cx="5666609" cy="30209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 Aldrin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Chairman Meow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610648" y="5410199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Outer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“outer”,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74195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Google Image Search One Slide SQL Join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9134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36643530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22168" cy="1371600"/>
          </a:xfrm>
        </p:spPr>
        <p:txBody>
          <a:bodyPr/>
          <a:lstStyle/>
          <a:p>
            <a:r>
              <a:rPr lang="en-US" dirty="0"/>
              <a:t>Group by Aggregates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84485" y="324841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2016851"/>
            <a:ext cx="5561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AVG(age) as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average_age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persons GROUP BY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018338" y="3778647"/>
          <a:ext cx="2515006" cy="19154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7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average_age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36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SQL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“think in SQL” already, you’ll be fine with pandas: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 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pandasql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Info: </a:t>
            </a:r>
            <a:r>
              <a:rPr lang="en-US" sz="1600" b="0" dirty="0"/>
              <a:t>http://</a:t>
            </a:r>
            <a:r>
              <a:rPr lang="en-US" sz="1600" b="0" dirty="0" err="1"/>
              <a:t>pandas.pydata.org</a:t>
            </a:r>
            <a:r>
              <a:rPr lang="en-US" sz="1600" b="0" dirty="0"/>
              <a:t>/pandas-docs/stable/</a:t>
            </a:r>
            <a:r>
              <a:rPr lang="en-US" sz="1600" b="0" dirty="0" err="1"/>
              <a:t>comparison_with_sql.html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38128"/>
            <a:ext cx="7997252" cy="32125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Write the query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 = ”””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SELECT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FROM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cats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LIMIT 10;”””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Store in a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sqldf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(q, locals())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015" y="295622"/>
            <a:ext cx="2895600" cy="1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102727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Exploratory Analysis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22" y="4077324"/>
            <a:ext cx="2411610" cy="23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199" y="1991575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996839" y="627114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59057" y="4675893"/>
          <a:ext cx="768246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199.72.81.55 - - [01/Jul/1995:00:00:01 -0400] "GET /history/</a:t>
                      </a:r>
                      <a:r>
                        <a:rPr lang="en-US" sz="1600" kern="1200" dirty="0" err="1">
                          <a:effectLst/>
                        </a:rPr>
                        <a:t>apollo</a:t>
                      </a:r>
                      <a:r>
                        <a:rPr lang="en-US" sz="1600" kern="1200" dirty="0">
                          <a:effectLst/>
                        </a:rPr>
                        <a:t>/ HTTP/1.0" 200 6245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unicomp6.unicomp.net - - [01/Jul/1995:00:00:06 -0400] "GET /shuttle/countdown/ HTTP/1.0" 200 3985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199.120.110.21 - - [01/Jul/1995:00:00:09 -0400] "GET /shuttle/missions/sts-73/mission-sts-73.html HTTP/1.0" 200 4085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204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30A6B6112F47089B5AF93C89E28F29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17CC709CD34F11B12CE3056C5D9F5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30A6B6112F47089B5AF93C89E28F29&lt;/guid&gt;&lt;repollguid&gt;3C153C781AF74C2FBA96F1CD91C6EB65&lt;/repollguid&gt;&lt;sourceid&gt;3B64466063244CB1A4B3A6AE7604E8F3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2B237A25FCD4A27BFB3ADF1DA930C37&lt;/guid&gt;&lt;answertext&gt;1&lt;/answertext&gt;&lt;valuetype&gt;0&lt;/valuetype&gt;&lt;/answer&gt;&lt;answer&gt;&lt;guid&gt;B6555DA2F6EF49529FB600C6D6688119&lt;/guid&gt;&lt;answertext&gt;3&lt;/answertext&gt;&lt;valuetype&gt;0&lt;/valuetype&gt;&lt;/answer&gt;&lt;answer&gt;&lt;guid&gt;EFF2AB6B818B40ECA89BCC724E3BC3A6&lt;/guid&gt;&lt;answertext&gt;5&lt;/answertext&gt;&lt;valuetype&gt;0&lt;/valuetype&gt;&lt;/answer&gt;&lt;answer&gt;&lt;guid&gt;8654CC709A6F4F4DACE340F66E64408B&lt;/guid&gt;&lt;answertext&gt;8&lt;/answertext&gt;&lt;valuetype&gt;0&lt;/valuetype&gt;&lt;/answer&gt;&lt;/answers&gt;&lt;/multichoice&gt;&lt;/questions&gt;&lt;/questionlist&gt;"/>
  <p:tag name="LIVECHARTING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B5FAEE8A59D4346BF1F23EA854CB450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022F673EE494EE68426F8B4FD37F1F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B5FAEE8A59D4346BF1F23EA854CB450&lt;/guid&gt;&lt;repollguid&gt;CC420BF2D9D846C4A002943A79280D66&lt;/repollguid&gt;&lt;sourceid&gt;8F708D5ABCAD4265A70C18CA518BFE0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A3B25BA6DD74FADB50FA2407901CF96&lt;/guid&gt;&lt;answertext&gt;1&lt;/answertext&gt;&lt;valuetype&gt;0&lt;/valuetype&gt;&lt;/answer&gt;&lt;answer&gt;&lt;guid&gt;D4A83CE6DDB7438293B0D2832D1667F4&lt;/guid&gt;&lt;answertext&gt;4&lt;/answertext&gt;&lt;valuetype&gt;0&lt;/valuetype&gt;&lt;/answer&gt;&lt;answer&gt;&lt;guid&gt;BC17A36BE80B46F68F17B2659D33A3D8&lt;/guid&gt;&lt;answertext&gt;6&lt;/answertext&gt;&lt;valuetype&gt;0&lt;/valuetype&gt;&lt;/answer&gt;&lt;answer&gt;&lt;guid&gt;84FAD89B07474E3CA730CF8DBC8D4A02&lt;/guid&gt;&lt;answertext&gt;8&lt;/answertext&gt;&lt;valuetype&gt;0&lt;/valuetype&gt;&lt;/answer&gt;&lt;/answers&gt;&lt;/multichoice&gt;&lt;/questions&gt;&lt;/questionlist&gt;"/>
  <p:tag name="LIVECHARTING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4B0FA59294424EB2B83C330803BF86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F9567EDA314AEE9DF6C4161097C04D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4B0FA59294424EB2B83C330803BF86&lt;/guid&gt;&lt;repollguid&gt;43EB6B2E7D1C4C78B55EE1AC753A60D5&lt;/repollguid&gt;&lt;sourceid&gt;FD2101D86B1A4DD082C071F020D96DAD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A4DCE564FF564398B964F855EE8C9F01&lt;/guid&gt;&lt;answertext&gt;1&lt;/answertext&gt;&lt;valuetype&gt;0&lt;/valuetype&gt;&lt;/answer&gt;&lt;answer&gt;&lt;guid&gt;CA2260C693094781990709E338DE34EF&lt;/guid&gt;&lt;answertext&gt;3&lt;/answertext&gt;&lt;valuetype&gt;0&lt;/valuetype&gt;&lt;/answer&gt;&lt;answer&gt;&lt;guid&gt;F44370C0CBF04C488CC441A264488319&lt;/guid&gt;&lt;answertext&gt;4&lt;/answertext&gt;&lt;valuetype&gt;0&lt;/valuetype&gt;&lt;/answer&gt;&lt;answer&gt;&lt;guid&gt;698AAD95627743679CD1D5C9CEC4D75D&lt;/guid&gt;&lt;answertext&gt;6&lt;/answertext&gt;&lt;valuetype&gt;0&lt;/valuetype&gt;&lt;/answer&gt;&lt;/answers&gt;&lt;/multichoice&gt;&lt;/questions&gt;&lt;/questionlist&gt;"/>
  <p:tag name="LIVECHARTING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D50B9BA8DE4DEBA76458ACD154501A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DDCF38A074B414BB648E9C596B8E333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D50B9BA8DE4DEBA76458ACD154501A&lt;/guid&gt;&lt;repollguid&gt;2853B0440511446B973ABA41024A56E2&lt;/repollguid&gt;&lt;sourceid&gt;C6100A28CB4E4A0E9C7053BDE319DEB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4E830EEE826F4B8BA84055F97DD13744&lt;/guid&gt;&lt;answertext&gt;1&lt;/answertext&gt;&lt;valuetype&gt;0&lt;/valuetype&gt;&lt;/answer&gt;&lt;answer&gt;&lt;guid&gt;E603A75E2BB2408490847EADC55763F7&lt;/guid&gt;&lt;answertext&gt;2&lt;/answertext&gt;&lt;valuetype&gt;0&lt;/valuetype&gt;&lt;/answer&gt;&lt;answer&gt;&lt;guid&gt;38808892C2AB4BCEA0F06A0E619157AF&lt;/guid&gt;&lt;answertext&gt;4&lt;/answertext&gt;&lt;valuetype&gt;0&lt;/valuetype&gt;&lt;/answer&gt;&lt;answer&gt;&lt;guid&gt;452DC13F770F44D7B466B5F719F45E35&lt;/guid&gt;&lt;answertext&gt;6&lt;/answertext&gt;&lt;valuetype&gt;0&lt;/valuetype&gt;&lt;/answer&gt;&lt;/answers&gt;&lt;/multichoice&gt;&lt;/questions&gt;&lt;/questionlist&gt;"/>
  <p:tag name="LIVECHARTING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14995</TotalTime>
  <Words>6159</Words>
  <Application>Microsoft Macintosh PowerPoint</Application>
  <PresentationFormat>On-screen Show (4:3)</PresentationFormat>
  <Paragraphs>2427</Paragraphs>
  <Slides>85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Arial Black</vt:lpstr>
      <vt:lpstr>Calibri</vt:lpstr>
      <vt:lpstr>Courier</vt:lpstr>
      <vt:lpstr>Helvetica</vt:lpstr>
      <vt:lpstr>Helvetica Neue</vt:lpstr>
      <vt:lpstr>Wingdings</vt:lpstr>
      <vt:lpstr>Essential</vt:lpstr>
      <vt:lpstr>Introduction to  Data Science</vt:lpstr>
      <vt:lpstr>Announcements</vt:lpstr>
      <vt:lpstr>Review of Last LEctures</vt:lpstr>
      <vt:lpstr>Review of last class</vt:lpstr>
      <vt:lpstr>Today/Next Class</vt:lpstr>
      <vt:lpstr>Today’s Lecture</vt:lpstr>
      <vt:lpstr>Today/Next Class</vt:lpstr>
      <vt:lpstr>Tables </vt:lpstr>
      <vt:lpstr>Tables </vt:lpstr>
      <vt:lpstr>1. Select/slicing</vt:lpstr>
      <vt:lpstr>2. Aggregate/Reduce</vt:lpstr>
      <vt:lpstr>3. Map</vt:lpstr>
      <vt:lpstr>4. Group By</vt:lpstr>
      <vt:lpstr>4. Group By</vt:lpstr>
      <vt:lpstr>4. Group By</vt:lpstr>
      <vt:lpstr>5. Group By Aggregate</vt:lpstr>
      <vt:lpstr>5. Group By Aggregate</vt:lpstr>
      <vt:lpstr>6. Union/Intersection/Difference</vt:lpstr>
      <vt:lpstr>7. Merge or Join</vt:lpstr>
      <vt:lpstr>7. Merge or Join</vt:lpstr>
      <vt:lpstr>Summary</vt:lpstr>
      <vt:lpstr>How many tuples in the answer?</vt:lpstr>
      <vt:lpstr>How many groups in the answer?</vt:lpstr>
      <vt:lpstr>How many tuples in the answer?</vt:lpstr>
      <vt:lpstr>How many tuples in the answer?</vt:lpstr>
      <vt:lpstr>Today/Next Class</vt:lpstr>
      <vt:lpstr>Pandas: History</vt:lpstr>
      <vt:lpstr>Pandas: series</vt:lpstr>
      <vt:lpstr>Pandas: DataFrame</vt:lpstr>
      <vt:lpstr>Hierarchical Indexes</vt:lpstr>
      <vt:lpstr>Essential Functionality</vt:lpstr>
      <vt:lpstr>Essential Functionality</vt:lpstr>
      <vt:lpstr>Function application and Mapping</vt:lpstr>
      <vt:lpstr>Sorting and Ranking</vt:lpstr>
      <vt:lpstr>Descriptive and Summary Statistics</vt:lpstr>
      <vt:lpstr>Creating Dataframes</vt:lpstr>
      <vt:lpstr>More…</vt:lpstr>
      <vt:lpstr>Today/Next Class</vt:lpstr>
      <vt:lpstr>Tidy Data</vt:lpstr>
      <vt:lpstr>Example</vt:lpstr>
      <vt:lpstr>Tidying Data I</vt:lpstr>
      <vt:lpstr>Tidying Data II</vt:lpstr>
      <vt:lpstr>Melting Data I</vt:lpstr>
      <vt:lpstr>Melting Data II</vt:lpstr>
      <vt:lpstr>More complicated example</vt:lpstr>
      <vt:lpstr>More complicated example</vt:lpstr>
      <vt:lpstr>More complicated example</vt:lpstr>
      <vt:lpstr>More complicated example</vt:lpstr>
      <vt:lpstr>More complicated example</vt:lpstr>
      <vt:lpstr>More to do?</vt:lpstr>
      <vt:lpstr>Today/Next Class</vt:lpstr>
      <vt:lpstr>Today’s Lecture</vt:lpstr>
      <vt:lpstr>Relation</vt:lpstr>
      <vt:lpstr>Primary keys</vt:lpstr>
      <vt:lpstr>Aren’t these called “indexes”?</vt:lpstr>
      <vt:lpstr>Foreign keys</vt:lpstr>
      <vt:lpstr>Relation Schema</vt:lpstr>
      <vt:lpstr>Schema Diagrams</vt:lpstr>
      <vt:lpstr>Searching for elements</vt:lpstr>
      <vt:lpstr>Indexes</vt:lpstr>
      <vt:lpstr>INdexes</vt:lpstr>
      <vt:lpstr>Relationships</vt:lpstr>
      <vt:lpstr>One-to-many &amp; Many-to-one</vt:lpstr>
      <vt:lpstr>One-to-One</vt:lpstr>
      <vt:lpstr>One-to-One-Or-None</vt:lpstr>
      <vt:lpstr>Many-to-Many</vt:lpstr>
      <vt:lpstr>Associative tables</vt:lpstr>
      <vt:lpstr>Aside: Pandas</vt:lpstr>
      <vt:lpstr>SQLite</vt:lpstr>
      <vt:lpstr>How a relational DB fits into your workflow</vt:lpstr>
      <vt:lpstr>Crash Course in SQL (in python)</vt:lpstr>
      <vt:lpstr>Crash Course in SQL (in python)</vt:lpstr>
      <vt:lpstr>Crash Course in SQL (in python)</vt:lpstr>
      <vt:lpstr>Crash Course in SQL (in python)</vt:lpstr>
      <vt:lpstr>Joining data</vt:lpstr>
      <vt:lpstr>Inner Joins</vt:lpstr>
      <vt:lpstr>Inner Joins</vt:lpstr>
      <vt:lpstr>Left Joins</vt:lpstr>
      <vt:lpstr>Right Joins</vt:lpstr>
      <vt:lpstr>Left/Right Joins</vt:lpstr>
      <vt:lpstr>Full Outer Join</vt:lpstr>
      <vt:lpstr>Google Image Search One Slide SQL Join Visual</vt:lpstr>
      <vt:lpstr>Group by Aggregates</vt:lpstr>
      <vt:lpstr>Raw SQL in Pandas</vt:lpstr>
      <vt:lpstr>Next Class: Exploratory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1897</cp:revision>
  <cp:lastPrinted>2019-09-02T19:28:14Z</cp:lastPrinted>
  <dcterms:created xsi:type="dcterms:W3CDTF">2013-03-05T15:39:19Z</dcterms:created>
  <dcterms:modified xsi:type="dcterms:W3CDTF">2020-09-17T18:11:51Z</dcterms:modified>
</cp:coreProperties>
</file>